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91" r:id="rId5"/>
    <p:sldId id="292" r:id="rId6"/>
    <p:sldId id="330" r:id="rId7"/>
    <p:sldId id="316" r:id="rId8"/>
    <p:sldId id="333" r:id="rId9"/>
    <p:sldId id="311" r:id="rId10"/>
    <p:sldId id="307" r:id="rId11"/>
    <p:sldId id="312" r:id="rId12"/>
    <p:sldId id="315" r:id="rId13"/>
    <p:sldId id="314" r:id="rId14"/>
    <p:sldId id="322" r:id="rId15"/>
    <p:sldId id="324" r:id="rId16"/>
    <p:sldId id="325" r:id="rId17"/>
    <p:sldId id="323" r:id="rId18"/>
    <p:sldId id="318" r:id="rId19"/>
    <p:sldId id="326" r:id="rId20"/>
    <p:sldId id="319" r:id="rId21"/>
    <p:sldId id="327" r:id="rId22"/>
    <p:sldId id="328" r:id="rId23"/>
    <p:sldId id="329" r:id="rId24"/>
    <p:sldId id="321" r:id="rId25"/>
    <p:sldId id="320" r:id="rId26"/>
    <p:sldId id="309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E6"/>
    <a:srgbClr val="FF00FF"/>
    <a:srgbClr val="FFD9FF"/>
    <a:srgbClr val="F5F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/>
  </p:normalViewPr>
  <p:slideViewPr>
    <p:cSldViewPr snapToGrid="0" showGuides="1">
      <p:cViewPr varScale="1">
        <p:scale>
          <a:sx n="107" d="100"/>
          <a:sy n="107" d="100"/>
        </p:scale>
        <p:origin x="138" y="126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https://www.businessinsider.com/biology-of-aging-why-bodies-get-old-2018-8?r=US&amp;IR=T#errors-appear-in-dna-1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https://www.researchgate.net/figure/Regeneration-of-skeletal-muscle-Time-course-of-changes-in-cellular-composition-during_fig2_332352650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7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5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8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Reverting the clock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9544" y="3657600"/>
            <a:ext cx="3709863" cy="1151725"/>
          </a:xfrm>
        </p:spPr>
        <p:txBody>
          <a:bodyPr/>
          <a:lstStyle/>
          <a:p>
            <a:r>
              <a:rPr lang="en-IE" sz="4000" dirty="0"/>
              <a:t>from micro to the muscle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B114-0295-99CB-3A93-9BD55A37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468E-CB21-A818-A68C-923597C9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New technology will show how RNA regulates gene activity">
            <a:extLst>
              <a:ext uri="{FF2B5EF4-FFF2-40B4-BE49-F238E27FC236}">
                <a16:creationId xmlns:a16="http://schemas.microsoft.com/office/drawing/2014/main" id="{50D2DBF5-27E4-2342-7740-5AFAAE40F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/>
          <a:stretch/>
        </p:blipFill>
        <p:spPr bwMode="auto">
          <a:xfrm>
            <a:off x="741745" y="1993201"/>
            <a:ext cx="5354255" cy="27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ucture of a Neuron. - STUDYMAT">
            <a:extLst>
              <a:ext uri="{FF2B5EF4-FFF2-40B4-BE49-F238E27FC236}">
                <a16:creationId xmlns:a16="http://schemas.microsoft.com/office/drawing/2014/main" id="{09918BE2-BB52-E72E-85B5-FAA274962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7"/>
          <a:stretch/>
        </p:blipFill>
        <p:spPr bwMode="auto">
          <a:xfrm>
            <a:off x="6778944" y="-273558"/>
            <a:ext cx="5443917" cy="27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nka hladkého svalstva Illustration - Twinkl">
            <a:extLst>
              <a:ext uri="{FF2B5EF4-FFF2-40B4-BE49-F238E27FC236}">
                <a16:creationId xmlns:a16="http://schemas.microsoft.com/office/drawing/2014/main" id="{3CA8C91F-A9E9-4C91-676A-4FF35D4D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51" y="3200781"/>
            <a:ext cx="4168902" cy="20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1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974B5-671E-E93E-52B5-F345DE8A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A600-F325-342B-D5BE-C62CD453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62C67-5F28-ADC2-3C2A-7DE1E8056BC7}"/>
              </a:ext>
            </a:extLst>
          </p:cNvPr>
          <p:cNvSpPr/>
          <p:nvPr/>
        </p:nvSpPr>
        <p:spPr>
          <a:xfrm>
            <a:off x="1077639" y="1491462"/>
            <a:ext cx="10036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TRANSCIPTION REGULATION</a:t>
            </a:r>
          </a:p>
        </p:txBody>
      </p:sp>
      <p:pic>
        <p:nvPicPr>
          <p:cNvPr id="1026" name="Picture 2" descr="Judge Character With Hammer Cartoon Vector Illustration Stock Illustration  - Download Image Now - iStock">
            <a:extLst>
              <a:ext uri="{FF2B5EF4-FFF2-40B4-BE49-F238E27FC236}">
                <a16:creationId xmlns:a16="http://schemas.microsoft.com/office/drawing/2014/main" id="{AEAFFFA6-6B28-9B3D-D652-7FE02971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36" y="2357921"/>
            <a:ext cx="3969727" cy="396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pa PNG Free Images with Transparent Background - (1.766 Free Downloads)">
            <a:extLst>
              <a:ext uri="{FF2B5EF4-FFF2-40B4-BE49-F238E27FC236}">
                <a16:creationId xmlns:a16="http://schemas.microsoft.com/office/drawing/2014/main" id="{EF16C0AC-F50F-A16E-4028-CC8FB3C3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09" y="2222875"/>
            <a:ext cx="4296690" cy="42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What is RNA? – YourGenome">
            <a:extLst>
              <a:ext uri="{FF2B5EF4-FFF2-40B4-BE49-F238E27FC236}">
                <a16:creationId xmlns:a16="http://schemas.microsoft.com/office/drawing/2014/main" id="{6E7368C2-1319-A2F4-5963-4929152E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278" y="-361188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D4F19-509A-2D06-B6CF-C2F146CE5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5DF384-5341-8A60-58AD-46665623A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8 – 30 nucleotides long</a:t>
            </a:r>
          </a:p>
          <a:p>
            <a:r>
              <a:rPr lang="en-US" dirty="0"/>
              <a:t>Regulate multiple processes at the same time</a:t>
            </a:r>
          </a:p>
          <a:p>
            <a:r>
              <a:rPr lang="en-US" dirty="0"/>
              <a:t>Non toxic</a:t>
            </a:r>
          </a:p>
          <a:p>
            <a:r>
              <a:rPr lang="en-US" dirty="0"/>
              <a:t>Tend to work in groups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EDDD9-2326-A697-839F-C20417BEC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E037C-F6D2-5ED5-8F69-3B5FBDFD4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Hundreds of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Thousands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E266-AD55-A56D-5C0A-5088D257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7F45E-DE6E-B70E-B77B-6336FB6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2ACD4-3E5E-562F-6CD7-FF7FD3AA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RNA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7FD5A2-0D8B-4DF2-7643-B25F010670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F4F5E6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C8EF0-CD1C-F3E2-B833-3E14A8366042}"/>
              </a:ext>
            </a:extLst>
          </p:cNvPr>
          <p:cNvPicPr/>
          <p:nvPr/>
        </p:nvPicPr>
        <p:blipFill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/>
        </p:blipFill>
        <p:spPr>
          <a:xfrm rot="14545222" flipV="1">
            <a:off x="6663720" y="2415854"/>
            <a:ext cx="4003920" cy="1948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What is RNA? – YourGenome">
            <a:extLst>
              <a:ext uri="{FF2B5EF4-FFF2-40B4-BE49-F238E27FC236}">
                <a16:creationId xmlns:a16="http://schemas.microsoft.com/office/drawing/2014/main" id="{6E7368C2-1319-A2F4-5963-4929152E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56" y="-256032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5DF384-5341-8A60-58AD-46665623A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8 – 30 nucleotides long</a:t>
            </a:r>
          </a:p>
          <a:p>
            <a:r>
              <a:rPr lang="en-US" dirty="0"/>
              <a:t>Regulate multiple processes at the same time</a:t>
            </a:r>
          </a:p>
          <a:p>
            <a:r>
              <a:rPr lang="en-US" dirty="0"/>
              <a:t>Non toxic</a:t>
            </a:r>
          </a:p>
          <a:p>
            <a:r>
              <a:rPr lang="en-US" dirty="0"/>
              <a:t>Tend to work in groups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EDDD9-2326-A697-839F-C20417BEC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E037C-F6D2-5ED5-8F69-3B5FBDFD4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Hundreds of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Thousands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E266-AD55-A56D-5C0A-5088D257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7F45E-DE6E-B70E-B77B-6336FB6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2ACD4-3E5E-562F-6CD7-FF7FD3AA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RNA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D4F19-509A-2D06-B6CF-C2F146CE5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3E34A5-24C4-17A9-FCC4-1245E998730F}"/>
              </a:ext>
            </a:extLst>
          </p:cNvPr>
          <p:cNvSpPr/>
          <p:nvPr/>
        </p:nvSpPr>
        <p:spPr>
          <a:xfrm>
            <a:off x="6924414" y="2579939"/>
            <a:ext cx="656948" cy="1846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32C54-8BBE-2754-3426-5C2D02EC5576}"/>
              </a:ext>
            </a:extLst>
          </p:cNvPr>
          <p:cNvPicPr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/>
        </p:blipFill>
        <p:spPr>
          <a:xfrm rot="14545222" flipV="1">
            <a:off x="6422501" y="3405278"/>
            <a:ext cx="653263" cy="3179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95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B72C1C10-D37A-5AFE-415E-70F1B188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46604" cy="1600200"/>
          </a:xfrm>
        </p:spPr>
        <p:txBody>
          <a:bodyPr anchor="ctr"/>
          <a:lstStyle/>
          <a:p>
            <a:r>
              <a:rPr lang="en-US" cap="none" dirty="0">
                <a:latin typeface="Posterama" panose="020B0504020200020000" pitchFamily="34" charset="0"/>
              </a:rPr>
              <a:t>microRNAs BLOCK mRNAs BY BINDING 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974B5-671E-E93E-52B5-F345DE8A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55096" y="6327648"/>
            <a:ext cx="7589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A600-F325-342B-D5BE-C62CD453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6836" y="6327648"/>
            <a:ext cx="338328" cy="3383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76CE9F-4BD8-A748-847B-B97BB3C5BAC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054" name="Picture 6" descr="Frontiers | Common features of microRNA target prediction tools">
            <a:extLst>
              <a:ext uri="{FF2B5EF4-FFF2-40B4-BE49-F238E27FC236}">
                <a16:creationId xmlns:a16="http://schemas.microsoft.com/office/drawing/2014/main" id="{35E3BDFF-7972-4CF6-1165-805FA264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09" y="2424508"/>
            <a:ext cx="9958510" cy="2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8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6EC370E-4E28-6038-27B7-AE37AD11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fashion accessory, jewellery, jewelry making, necklace&#10;&#10;Description automatically generated">
            <a:extLst>
              <a:ext uri="{FF2B5EF4-FFF2-40B4-BE49-F238E27FC236}">
                <a16:creationId xmlns:a16="http://schemas.microsoft.com/office/drawing/2014/main" id="{33580C44-3C90-8FE8-7C9B-26D1151922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5164" y="2542413"/>
            <a:ext cx="4333875" cy="2495550"/>
          </a:xfrm>
        </p:spPr>
      </p:pic>
      <p:pic>
        <p:nvPicPr>
          <p:cNvPr id="13" name="Content Placeholder 12" descr="A picture containing map&#10;&#10;Description automatically generated">
            <a:extLst>
              <a:ext uri="{FF2B5EF4-FFF2-40B4-BE49-F238E27FC236}">
                <a16:creationId xmlns:a16="http://schemas.microsoft.com/office/drawing/2014/main" id="{A3C3EC42-45F1-BA63-13CF-5BCF4B6277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6688" y="1642269"/>
            <a:ext cx="3573462" cy="357346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5118D-586B-B1B8-B07E-9A050B33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F1277-5AF7-04FE-CFC8-5EA92BE8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0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788F-C9CB-517D-6E51-5F640E7C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1665822"/>
          </a:xfrm>
        </p:spPr>
        <p:txBody>
          <a:bodyPr/>
          <a:lstStyle/>
          <a:p>
            <a:r>
              <a:rPr lang="en-US" sz="4000" dirty="0"/>
              <a:t>muscle development, function and regulation</a:t>
            </a:r>
            <a:br>
              <a:rPr lang="en-US" sz="4000" dirty="0"/>
            </a:br>
            <a:r>
              <a:rPr lang="en-US" cap="none" dirty="0"/>
              <a:t>miRNAs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E2CB-B53C-A3A3-205C-3BD795FEC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72553" cy="2710516"/>
          </a:xfrm>
        </p:spPr>
        <p:txBody>
          <a:bodyPr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miR-1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miR-133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miR-206</a:t>
            </a:r>
          </a:p>
        </p:txBody>
      </p:sp>
      <p:pic>
        <p:nvPicPr>
          <p:cNvPr id="9" name="Content Placeholder 8" descr="A star with text on it&#10;&#10;Description automatically generated with low confidence">
            <a:extLst>
              <a:ext uri="{FF2B5EF4-FFF2-40B4-BE49-F238E27FC236}">
                <a16:creationId xmlns:a16="http://schemas.microsoft.com/office/drawing/2014/main" id="{9009C5B3-4CA2-28F5-5D03-AFF0685D5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10136" y="885778"/>
            <a:ext cx="3019523" cy="287939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A085-2E2F-6766-DBE0-133E8D40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4083-779E-D5E9-B86B-9DA597E6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Content Placeholder 7" descr="A picture containing text, diagram, design">
            <a:extLst>
              <a:ext uri="{FF2B5EF4-FFF2-40B4-BE49-F238E27FC236}">
                <a16:creationId xmlns:a16="http://schemas.microsoft.com/office/drawing/2014/main" id="{BA77D9B1-C057-ACC7-CB15-CF487F0CA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90"/>
          <a:stretch/>
        </p:blipFill>
        <p:spPr>
          <a:xfrm>
            <a:off x="4561036" y="2993892"/>
            <a:ext cx="2731599" cy="29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90E1E-A912-053F-CCE6-3AB3C8C6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1428" y="5493930"/>
            <a:ext cx="758952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9FDC9-3F3F-D125-10DF-E337090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B316-3A8E-1297-9A08-93C5C72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26520-8B5C-99C4-3F3F-BF04F8BA51A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6139967">
            <a:off x="246396" y="2305752"/>
            <a:ext cx="2856960" cy="20318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1F621-E260-D027-622A-23213AD3C5E7}"/>
              </a:ext>
            </a:extLst>
          </p:cNvPr>
          <p:cNvPicPr/>
          <p:nvPr/>
        </p:nvPicPr>
        <p:blipFill>
          <a:blip r:embed="rId3">
            <a:alphaModFix amt="98000"/>
          </a:blip>
          <a:stretch/>
        </p:blipFill>
        <p:spPr>
          <a:xfrm>
            <a:off x="2686056" y="1701114"/>
            <a:ext cx="1588680" cy="158688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CE44A-04D7-59E7-A18D-91CEB1EEB9A0}"/>
              </a:ext>
            </a:extLst>
          </p:cNvPr>
          <p:cNvPicPr/>
          <p:nvPr/>
        </p:nvPicPr>
        <p:blipFill>
          <a:blip r:embed="rId4">
            <a:alphaModFix amt="96000"/>
          </a:blip>
          <a:stretch/>
        </p:blipFill>
        <p:spPr>
          <a:xfrm rot="17199000">
            <a:off x="1321333" y="2908401"/>
            <a:ext cx="3035520" cy="338220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258A86-00D5-B553-4950-C6188BA63E6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762772" y="875449"/>
            <a:ext cx="3124080" cy="250632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2D264A-D465-065F-12E9-5E00DB0C49C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176772" y="1494649"/>
            <a:ext cx="5040000" cy="404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9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IJMS | Free Full-Text | Signaling Pathways That Control Muscle Mass">
            <a:extLst>
              <a:ext uri="{FF2B5EF4-FFF2-40B4-BE49-F238E27FC236}">
                <a16:creationId xmlns:a16="http://schemas.microsoft.com/office/drawing/2014/main" id="{947282B7-3014-B2F2-9127-CFEA9078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1" y="256032"/>
            <a:ext cx="9787149" cy="64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5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19</a:t>
            </a:fld>
            <a:endParaRPr lang="en-US" dirty="0"/>
          </a:p>
        </p:txBody>
      </p:sp>
      <p:pic>
        <p:nvPicPr>
          <p:cNvPr id="7170" name="Picture 2" descr="Cells | Free Full-Text | MicroRNA Regulatory Pathways in the Control of the  Actin–Myosin Cytoskeleton">
            <a:extLst>
              <a:ext uri="{FF2B5EF4-FFF2-40B4-BE49-F238E27FC236}">
                <a16:creationId xmlns:a16="http://schemas.microsoft.com/office/drawing/2014/main" id="{B534D74E-1BBE-B70A-C670-D39B3D21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28" y="290784"/>
            <a:ext cx="8043415" cy="62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B855994-A782-5275-60E7-EC5601707F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4F12D1-0BAB-3944-A7E9-986A8802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79C54CA-4AD4-2D9E-8592-C8D2D1CE0B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2797" y="2453445"/>
            <a:ext cx="5543550" cy="2250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102A73"/>
                </a:solidFill>
                <a:latin typeface="Bernard MT Condensed"/>
                <a:ea typeface="DejaVu Sans"/>
              </a:rPr>
              <a:t>~3 </a:t>
            </a:r>
            <a:r>
              <a:rPr lang="en-US" sz="6000" b="1" strike="noStrike" spc="-151" dirty="0">
                <a:solidFill>
                  <a:srgbClr val="102A73"/>
                </a:solidFill>
                <a:latin typeface="Bernard MT Condensed"/>
                <a:ea typeface="DejaVu Sans"/>
              </a:rPr>
              <a:t>–</a:t>
            </a:r>
            <a:r>
              <a:rPr lang="en-US" sz="6000" b="1" strike="noStrike" spc="-1" dirty="0">
                <a:solidFill>
                  <a:srgbClr val="102A73"/>
                </a:solidFill>
                <a:latin typeface="Bernard MT Condensed"/>
                <a:ea typeface="DejaVu Sans"/>
              </a:rPr>
              <a:t> 15 %</a:t>
            </a:r>
            <a:endParaRPr lang="en-IE" sz="6000" b="0" strike="noStrike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rgbClr val="333F4F"/>
                </a:solidFill>
                <a:latin typeface="Bernard MT Condensed"/>
                <a:ea typeface="DejaVu Sans"/>
              </a:rPr>
              <a:t>Loss of muscle mass per decade  </a:t>
            </a:r>
            <a:endParaRPr lang="en-IE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dentification of methylated genes and miRNA signatures in nasopharyngeal  carcinoma by bioinformatics analysis">
            <a:extLst>
              <a:ext uri="{FF2B5EF4-FFF2-40B4-BE49-F238E27FC236}">
                <a16:creationId xmlns:a16="http://schemas.microsoft.com/office/drawing/2014/main" id="{3357DF8F-31BD-7AAC-42B0-70CCD7595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2" b="75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776CE9F-4BD8-A748-847B-B97BB3C5BAC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9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F5E4-490B-5029-D923-61B4BECC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models to understand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F655E-8F9A-C8F1-15BF-38A2323F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CC8E0-6855-ACF4-50E5-2FC4485E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B7A51-B720-58D4-45B8-1AB311EB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21</a:t>
            </a:fld>
            <a:endParaRPr lang="en-US" dirty="0"/>
          </a:p>
        </p:txBody>
      </p:sp>
      <p:pic>
        <p:nvPicPr>
          <p:cNvPr id="5126" name="Picture 6" descr="Dell Latitude 5410-079 - Laptop Dell on LDLC | Holy Moley">
            <a:extLst>
              <a:ext uri="{FF2B5EF4-FFF2-40B4-BE49-F238E27FC236}">
                <a16:creationId xmlns:a16="http://schemas.microsoft.com/office/drawing/2014/main" id="{B2B9538A-3EAB-B343-D933-DB969EE9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5" r="-137" b="17944"/>
          <a:stretch/>
        </p:blipFill>
        <p:spPr bwMode="auto">
          <a:xfrm>
            <a:off x="857440" y="2370259"/>
            <a:ext cx="4356761" cy="28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2A659-F6E5-E7DC-5B4B-B303DCD3E4E6}"/>
              </a:ext>
            </a:extLst>
          </p:cNvPr>
          <p:cNvPicPr/>
          <p:nvPr/>
        </p:nvPicPr>
        <p:blipFill>
          <a:blip r:embed="rId3"/>
          <a:srcRect l="18345" t="5120" r="20490" b="5251"/>
          <a:stretch/>
        </p:blipFill>
        <p:spPr>
          <a:xfrm>
            <a:off x="6598324" y="1587396"/>
            <a:ext cx="4456772" cy="3899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9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A948-26D2-A5C0-62C6-9692DB34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mean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0559-7ED5-E601-39F5-7E072E212F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1860-EED1-0892-E1BF-D5479988E9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8A2E8-03DA-2AE5-8C2A-B4FC03CB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48C19-DFF6-48E8-D6A5-50675AE4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99549-2B0C-DA27-3E57-9114D0B8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2" descr="Healthy Food PNG Transparent Images, Pictures, Photos | PNG Arts">
            <a:extLst>
              <a:ext uri="{FF2B5EF4-FFF2-40B4-BE49-F238E27FC236}">
                <a16:creationId xmlns:a16="http://schemas.microsoft.com/office/drawing/2014/main" id="{3EC35496-3539-AC23-8EFE-633C8900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3" y="2522235"/>
            <a:ext cx="3639355" cy="22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hysical Activity Images - Free Download on Freepik">
            <a:extLst>
              <a:ext uri="{FF2B5EF4-FFF2-40B4-BE49-F238E27FC236}">
                <a16:creationId xmlns:a16="http://schemas.microsoft.com/office/drawing/2014/main" id="{2AD03D22-754E-9AEA-D8BA-BE025910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36" y="2299525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0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33487-860F-5E21-C7D3-FBBB68E4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9431-0FB2-3BF6-4B4B-3DB5EE41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2C12-4A68-46D9-473C-30403049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Elderly Man Walking And Smiling Stock Photo - Download Image Now - Walking,  White Background, Senior Adult - iStock">
            <a:extLst>
              <a:ext uri="{FF2B5EF4-FFF2-40B4-BE49-F238E27FC236}">
                <a16:creationId xmlns:a16="http://schemas.microsoft.com/office/drawing/2014/main" id="{454BA68B-4A7F-B887-7EE3-7DB8856A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61" y="598156"/>
            <a:ext cx="8068126" cy="53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nior Walking With A Cane Stock Photo - Download Image Now - Walking Cane,  Walking, Senior Adult - iStock">
            <a:extLst>
              <a:ext uri="{FF2B5EF4-FFF2-40B4-BE49-F238E27FC236}">
                <a16:creationId xmlns:a16="http://schemas.microsoft.com/office/drawing/2014/main" id="{914AF755-54F9-1A17-95DF-0D578B504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43489"/>
          <a:stretch/>
        </p:blipFill>
        <p:spPr bwMode="auto">
          <a:xfrm>
            <a:off x="4420998" y="582603"/>
            <a:ext cx="3313652" cy="53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725" y="2957014"/>
            <a:ext cx="4122636" cy="1901952"/>
          </a:xfrm>
        </p:spPr>
        <p:txBody>
          <a:bodyPr/>
          <a:lstStyle/>
          <a:p>
            <a:r>
              <a:rPr lang="en-US" dirty="0"/>
              <a:t>Karen Guerrero Vazquez</a:t>
            </a:r>
          </a:p>
          <a:p>
            <a:r>
              <a:rPr lang="en-US" dirty="0"/>
              <a:t>K.GuerreroVazquez1@nuigalway.ie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9-BF55-FA46-68A4-98BB77A6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10E1-4F8D-4A9A-66A6-F4FC319F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0378-53F5-1A80-FAC9-4A53EAD8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2808-54D8-6E45-2F4A-A6F7572B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</a:t>
            </a:fld>
            <a:endParaRPr lang="en-US" dirty="0"/>
          </a:p>
        </p:txBody>
      </p:sp>
      <p:pic>
        <p:nvPicPr>
          <p:cNvPr id="9218" name="Picture 2" descr="9.2 DNA Replication – Concepts of Biology – 1st Canadian Edition">
            <a:extLst>
              <a:ext uri="{FF2B5EF4-FFF2-40B4-BE49-F238E27FC236}">
                <a16:creationId xmlns:a16="http://schemas.microsoft.com/office/drawing/2014/main" id="{69F38444-AA2A-982E-D26A-740BBC6308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28" y="1643036"/>
            <a:ext cx="3950208" cy="40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call that DNA is instructions for making protein. - ppt download">
            <a:extLst>
              <a:ext uri="{FF2B5EF4-FFF2-40B4-BE49-F238E27FC236}">
                <a16:creationId xmlns:a16="http://schemas.microsoft.com/office/drawing/2014/main" id="{B3C147C8-1538-35B7-AF48-DF8B55C01E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0" r="59491" b="22021"/>
          <a:stretch/>
        </p:blipFill>
        <p:spPr bwMode="auto">
          <a:xfrm>
            <a:off x="5039285" y="2070847"/>
            <a:ext cx="2768975" cy="26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45D4071-9D21-D605-7E30-9B9668CC43EB}"/>
              </a:ext>
            </a:extLst>
          </p:cNvPr>
          <p:cNvSpPr txBox="1">
            <a:spLocks/>
          </p:cNvSpPr>
          <p:nvPr/>
        </p:nvSpPr>
        <p:spPr>
          <a:xfrm>
            <a:off x="7908305" y="2647188"/>
            <a:ext cx="1934942" cy="156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4pPr>
            <a:lvl5pPr marL="211455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Adenine (A)</a:t>
            </a:r>
          </a:p>
          <a:p>
            <a:r>
              <a:rPr lang="en-US" dirty="0"/>
              <a:t>Thymine (T)</a:t>
            </a:r>
          </a:p>
          <a:p>
            <a:r>
              <a:rPr lang="en-US" dirty="0"/>
              <a:t>Cytosine (C)</a:t>
            </a:r>
          </a:p>
          <a:p>
            <a:r>
              <a:rPr lang="en-US" dirty="0"/>
              <a:t>Guanine (G)</a:t>
            </a:r>
          </a:p>
        </p:txBody>
      </p:sp>
    </p:spTree>
    <p:extLst>
      <p:ext uri="{BB962C8B-B14F-4D97-AF65-F5344CB8AC3E}">
        <p14:creationId xmlns:p14="http://schemas.microsoft.com/office/powerpoint/2010/main" val="843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40104 -0.2361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D3BAA8-5929-789A-8044-C5E90201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Hallmarks of aging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6CC46-D310-C5E7-5D9D-C9F5329A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D349-D6F6-E15C-7563-242A3004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Content Placeholder 11" descr="A picture containing text, screenshot, circle, font&#10;&#10;Description automatically generated">
            <a:extLst>
              <a:ext uri="{FF2B5EF4-FFF2-40B4-BE49-F238E27FC236}">
                <a16:creationId xmlns:a16="http://schemas.microsoft.com/office/drawing/2014/main" id="{E4207ABF-8267-0F4A-EEB2-493D68E92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420" y="1233678"/>
            <a:ext cx="7572832" cy="4765837"/>
          </a:xfrm>
        </p:spPr>
      </p:pic>
    </p:spTree>
    <p:extLst>
      <p:ext uri="{BB962C8B-B14F-4D97-AF65-F5344CB8AC3E}">
        <p14:creationId xmlns:p14="http://schemas.microsoft.com/office/powerpoint/2010/main" val="21691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CH: Weight Training Younger Vs Weight Training Older For Results">
            <a:extLst>
              <a:ext uri="{FF2B5EF4-FFF2-40B4-BE49-F238E27FC236}">
                <a16:creationId xmlns:a16="http://schemas.microsoft.com/office/drawing/2014/main" id="{8D2B031A-70BA-9DF3-5D06-BF50EEEDA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r="1" b="1"/>
          <a:stretch/>
        </p:blipFill>
        <p:spPr bwMode="auto">
          <a:xfrm>
            <a:off x="196850" y="173518"/>
            <a:ext cx="11798300" cy="6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1849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in a gym&#10;&#10;Description automatically generated with medium confidence">
            <a:extLst>
              <a:ext uri="{FF2B5EF4-FFF2-40B4-BE49-F238E27FC236}">
                <a16:creationId xmlns:a16="http://schemas.microsoft.com/office/drawing/2014/main" id="{11B96794-4D24-552C-A6E9-60BEE2D2D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121" b="23629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76533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9A04C1C-4955-6810-529E-8CC7D34E9DB9}"/>
              </a:ext>
            </a:extLst>
          </p:cNvPr>
          <p:cNvSpPr txBox="1">
            <a:spLocks/>
          </p:cNvSpPr>
          <p:nvPr/>
        </p:nvSpPr>
        <p:spPr>
          <a:xfrm>
            <a:off x="5926836" y="6327648"/>
            <a:ext cx="338328" cy="33832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6CE9F-4BD8-A748-847B-B97BB3C5BAC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6A53D-3719-C267-DCD1-839F268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delayed onset muscle soreness (DOMS)</a:t>
            </a:r>
            <a:endParaRPr lang="en-US" dirty="0"/>
          </a:p>
        </p:txBody>
      </p:sp>
      <p:pic>
        <p:nvPicPr>
          <p:cNvPr id="5" name="Content Placeholder 4" descr="A picture containing illustration, clipart, drawing, line art&#10;&#10;Description automatically generated">
            <a:extLst>
              <a:ext uri="{FF2B5EF4-FFF2-40B4-BE49-F238E27FC236}">
                <a16:creationId xmlns:a16="http://schemas.microsoft.com/office/drawing/2014/main" id="{6D8E2566-BE88-89CC-7CB8-9639F393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BF3F1"/>
              </a:clrFrom>
              <a:clrTo>
                <a:srgbClr val="FBF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0712" y="1362456"/>
            <a:ext cx="7252495" cy="4681157"/>
          </a:xfrm>
        </p:spPr>
      </p:pic>
    </p:spTree>
    <p:extLst>
      <p:ext uri="{BB962C8B-B14F-4D97-AF65-F5344CB8AC3E}">
        <p14:creationId xmlns:p14="http://schemas.microsoft.com/office/powerpoint/2010/main" val="98961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AAAFA12-BD53-224D-883B-EDDE9799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Regeneration of skeletal muscle</a:t>
            </a:r>
            <a:endParaRPr lang="en-US" dirty="0"/>
          </a:p>
        </p:txBody>
      </p:sp>
      <p:pic>
        <p:nvPicPr>
          <p:cNvPr id="11" name="Content Placeholder 10" descr="A picture containing text, screenshot, heart&#10;&#10;Description automatically generated">
            <a:extLst>
              <a:ext uri="{FF2B5EF4-FFF2-40B4-BE49-F238E27FC236}">
                <a16:creationId xmlns:a16="http://schemas.microsoft.com/office/drawing/2014/main" id="{65019640-F5FC-BB6E-E83C-06EB024B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216" y="1724025"/>
            <a:ext cx="11000232" cy="43095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9042F-B724-19DD-E183-178C5F9A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4C0EC-0CC6-4644-B34B-1C7F8BB9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ED84-3346-5DCE-CB04-BD998CA4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A48A6B5-D741-45F6-68F1-32975400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550" y="1326930"/>
            <a:ext cx="9010650" cy="48933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C9FF8-7B4F-7EA0-B14E-2E19F789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50C7A-F494-49F9-D975-0A5FB829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1561</TotalTime>
  <Words>239</Words>
  <Application>Microsoft Office PowerPoint</Application>
  <PresentationFormat>Widescreen</PresentationFormat>
  <Paragraphs>97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Bernard MT Condensed</vt:lpstr>
      <vt:lpstr>Calibri</vt:lpstr>
      <vt:lpstr>Courier New</vt:lpstr>
      <vt:lpstr>Georgia Pro</vt:lpstr>
      <vt:lpstr>Georgia Pro Light</vt:lpstr>
      <vt:lpstr>Google Sans</vt:lpstr>
      <vt:lpstr>Posterama</vt:lpstr>
      <vt:lpstr>Roboto</vt:lpstr>
      <vt:lpstr>Office Theme</vt:lpstr>
      <vt:lpstr>Reverting the clock</vt:lpstr>
      <vt:lpstr>PowerPoint Presentation</vt:lpstr>
      <vt:lpstr>DNA</vt:lpstr>
      <vt:lpstr>Hallmarks of aging</vt:lpstr>
      <vt:lpstr>PowerPoint Presentation</vt:lpstr>
      <vt:lpstr>PowerPoint Presentation</vt:lpstr>
      <vt:lpstr> delayed onset muscle soreness (DOMS)</vt:lpstr>
      <vt:lpstr>Regeneration of skeletal muscle</vt:lpstr>
      <vt:lpstr>PowerPoint Presentation</vt:lpstr>
      <vt:lpstr>PowerPoint Presentation</vt:lpstr>
      <vt:lpstr>PowerPoint Presentation</vt:lpstr>
      <vt:lpstr>Micro RNA</vt:lpstr>
      <vt:lpstr>Micro RNA</vt:lpstr>
      <vt:lpstr>microRNAs BLOCK mRNAs BY BINDING IT</vt:lpstr>
      <vt:lpstr>PowerPoint Presentation</vt:lpstr>
      <vt:lpstr>muscle development, function and regulation miRNAs</vt:lpstr>
      <vt:lpstr>PowerPoint Presentation</vt:lpstr>
      <vt:lpstr>PowerPoint Presentation</vt:lpstr>
      <vt:lpstr>PowerPoint Presentation</vt:lpstr>
      <vt:lpstr>PowerPoint Presentation</vt:lpstr>
      <vt:lpstr>Computational models to understand</vt:lpstr>
      <vt:lpstr>In the mean time</vt:lpstr>
      <vt:lpstr>PowerPoint Presentation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Reverting the clock</dc:title>
  <dc:creator>Guerrero Vazquez, Karen</dc:creator>
  <cp:lastModifiedBy>Guerrero Vazquez, Karen</cp:lastModifiedBy>
  <cp:revision>11</cp:revision>
  <dcterms:created xsi:type="dcterms:W3CDTF">2023-05-02T12:46:59Z</dcterms:created>
  <dcterms:modified xsi:type="dcterms:W3CDTF">2023-05-22T11:44:43Z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